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8" r:id="rId5"/>
    <p:sldId id="258" r:id="rId6"/>
    <p:sldId id="269" r:id="rId7"/>
    <p:sldId id="270" r:id="rId8"/>
    <p:sldId id="272" r:id="rId9"/>
    <p:sldId id="274" r:id="rId10"/>
    <p:sldId id="277" r:id="rId11"/>
    <p:sldId id="275" r:id="rId12"/>
    <p:sldId id="27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E6F93605-0C0C-4258-9724-5F2F9BB3BC90}" type="datetimeFigureOut">
              <a:rPr lang="lt-LT" smtClean="0"/>
              <a:t>2016-05-20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663FFE7F-C917-439A-8026-3D301EB5CC2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28F31B3D-E4E3-4A80-AB70-C5564C267266}" type="datetimeFigureOut">
              <a:rPr lang="lt-LT"/>
              <a:t>2016-05-20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4EC0B30D-C07A-425B-A90C-BA7BEB19107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5250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106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8118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6328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193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41439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5147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lt-LT" smtClean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2000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lt-LT" smtClean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1422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lt-LT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lt-LT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lt-LT" sz="2000"/>
            </a:lvl2pPr>
            <a:lvl3pPr marL="914400" indent="0" algn="ctr" latinLnBrk="0">
              <a:buNone/>
              <a:defRPr lang="lt-LT" sz="1800"/>
            </a:lvl3pPr>
            <a:lvl4pPr marL="1371600" indent="0" algn="ctr" latinLnBrk="0">
              <a:buNone/>
              <a:defRPr lang="lt-LT" sz="1600"/>
            </a:lvl4pPr>
            <a:lvl5pPr marL="1828800" indent="0" algn="ctr" latinLnBrk="0">
              <a:buNone/>
              <a:defRPr lang="lt-LT" sz="1600"/>
            </a:lvl5pPr>
            <a:lvl6pPr marL="2286000" indent="0" algn="ctr" latinLnBrk="0">
              <a:buNone/>
              <a:defRPr lang="lt-LT" sz="1600"/>
            </a:lvl6pPr>
            <a:lvl7pPr marL="2743200" indent="0" algn="ctr" latinLnBrk="0">
              <a:buNone/>
              <a:defRPr lang="lt-LT" sz="1600"/>
            </a:lvl7pPr>
            <a:lvl8pPr marL="3200400" indent="0" algn="ctr" latinLnBrk="0">
              <a:buNone/>
              <a:defRPr lang="lt-LT" sz="1600"/>
            </a:lvl8pPr>
            <a:lvl9pPr marL="3657600" indent="0" algn="ctr" latinLnBrk="0">
              <a:buNone/>
              <a:defRPr lang="lt-LT" sz="1600"/>
            </a:lvl9pPr>
          </a:lstStyle>
          <a:p>
            <a:r>
              <a:rPr lang="lt-LT" dirty="0"/>
              <a:t>Spustelėję redaguokite šablono paantraštės stilių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lt-LT"/>
              <a:t>2016-05-20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lt-LT"/>
              <a:t>2016-05-20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lt-LT"/>
              <a:t>2016-05-20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lt-LT" sz="4800"/>
            </a:lvl1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lt-LT" sz="2400"/>
            </a:lvl1pPr>
            <a:lvl2pPr marL="457200" indent="0" latinLnBrk="0">
              <a:buNone/>
              <a:defRPr lang="lt-LT" sz="2000"/>
            </a:lvl2pPr>
            <a:lvl3pPr marL="914400" indent="0" latinLnBrk="0">
              <a:buNone/>
              <a:defRPr lang="lt-LT" sz="1800"/>
            </a:lvl3pPr>
            <a:lvl4pPr marL="1371600" indent="0" latinLnBrk="0">
              <a:buNone/>
              <a:defRPr lang="lt-LT" sz="1600"/>
            </a:lvl4pPr>
            <a:lvl5pPr marL="1828800" indent="0" latinLnBrk="0">
              <a:buNone/>
              <a:defRPr lang="lt-LT" sz="1600"/>
            </a:lvl5pPr>
            <a:lvl6pPr marL="2286000" indent="0" latinLnBrk="0">
              <a:buNone/>
              <a:defRPr lang="lt-LT" sz="1600"/>
            </a:lvl6pPr>
            <a:lvl7pPr marL="2743200" indent="0" latinLnBrk="0">
              <a:buNone/>
              <a:defRPr lang="lt-LT" sz="1600"/>
            </a:lvl7pPr>
            <a:lvl8pPr marL="3200400" indent="0" latinLnBrk="0">
              <a:buNone/>
              <a:defRPr lang="lt-LT" sz="1600"/>
            </a:lvl8pPr>
            <a:lvl9pPr marL="3657600" indent="0" latinLnBrk="0">
              <a:buNone/>
              <a:defRPr lang="lt-LT" sz="1600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lt-LT" sz="2400"/>
            </a:lvl1pPr>
            <a:lvl2pPr latinLnBrk="0">
              <a:defRPr lang="lt-LT" sz="2000"/>
            </a:lvl2pPr>
            <a:lvl3pPr latinLnBrk="0">
              <a:defRPr lang="lt-LT" sz="1800"/>
            </a:lvl3pPr>
            <a:lvl4pPr latinLnBrk="0">
              <a:defRPr lang="lt-LT" sz="1600"/>
            </a:lvl4pPr>
            <a:lvl5pPr latinLnBrk="0">
              <a:defRPr lang="lt-LT" sz="1600"/>
            </a:lvl5pPr>
            <a:lvl6pPr latinLnBrk="0">
              <a:defRPr lang="lt-LT" sz="1800"/>
            </a:lvl6pPr>
            <a:lvl7pPr latinLnBrk="0">
              <a:defRPr lang="lt-LT" sz="1800"/>
            </a:lvl7pPr>
            <a:lvl8pPr latinLnBrk="0">
              <a:defRPr lang="lt-LT" sz="1800"/>
            </a:lvl8pPr>
            <a:lvl9pPr latinLnBrk="0">
              <a:defRPr lang="lt-LT" sz="1800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lt-LT" sz="2400"/>
            </a:lvl1pPr>
            <a:lvl2pPr latinLnBrk="0">
              <a:defRPr lang="lt-LT" sz="2000"/>
            </a:lvl2pPr>
            <a:lvl3pPr latinLnBrk="0">
              <a:defRPr lang="lt-LT" sz="1800"/>
            </a:lvl3pPr>
            <a:lvl4pPr latinLnBrk="0">
              <a:defRPr lang="lt-LT" sz="1600"/>
            </a:lvl4pPr>
            <a:lvl5pPr latinLnBrk="0">
              <a:defRPr lang="lt-LT" sz="1600"/>
            </a:lvl5pPr>
            <a:lvl6pPr latinLnBrk="0">
              <a:defRPr lang="lt-LT" sz="1800"/>
            </a:lvl6pPr>
            <a:lvl7pPr latinLnBrk="0">
              <a:defRPr lang="lt-LT" sz="1800"/>
            </a:lvl7pPr>
            <a:lvl8pPr latinLnBrk="0">
              <a:defRPr lang="lt-LT" sz="1800"/>
            </a:lvl8pPr>
            <a:lvl9pPr latinLnBrk="0">
              <a:defRPr lang="lt-LT" sz="1800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lt-LT"/>
              <a:t>2016-05-20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lt-LT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lt-LT" sz="2000" b="1"/>
            </a:lvl2pPr>
            <a:lvl3pPr marL="914400" indent="0" latinLnBrk="0">
              <a:buNone/>
              <a:defRPr lang="lt-LT" sz="1800" b="1"/>
            </a:lvl3pPr>
            <a:lvl4pPr marL="1371600" indent="0" latinLnBrk="0">
              <a:buNone/>
              <a:defRPr lang="lt-LT" sz="1600" b="1"/>
            </a:lvl4pPr>
            <a:lvl5pPr marL="1828800" indent="0" latinLnBrk="0">
              <a:buNone/>
              <a:defRPr lang="lt-LT" sz="1600" b="1"/>
            </a:lvl5pPr>
            <a:lvl6pPr marL="2286000" indent="0" latinLnBrk="0">
              <a:buNone/>
              <a:defRPr lang="lt-LT" sz="1600" b="1"/>
            </a:lvl6pPr>
            <a:lvl7pPr marL="2743200" indent="0" latinLnBrk="0">
              <a:buNone/>
              <a:defRPr lang="lt-LT" sz="1600" b="1"/>
            </a:lvl7pPr>
            <a:lvl8pPr marL="3200400" indent="0" latinLnBrk="0">
              <a:buNone/>
              <a:defRPr lang="lt-LT" sz="1600" b="1"/>
            </a:lvl8pPr>
            <a:lvl9pPr marL="3657600" indent="0" latinLnBrk="0">
              <a:buNone/>
              <a:defRPr lang="lt-LT" sz="1600" b="1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lt-LT" sz="2400"/>
            </a:lvl1pPr>
            <a:lvl2pPr latinLnBrk="0">
              <a:defRPr lang="lt-LT" sz="2000"/>
            </a:lvl2pPr>
            <a:lvl3pPr latinLnBrk="0">
              <a:defRPr lang="lt-LT" sz="1800"/>
            </a:lvl3pPr>
            <a:lvl4pPr latinLnBrk="0">
              <a:defRPr lang="lt-LT" sz="1600"/>
            </a:lvl4pPr>
            <a:lvl5pPr latinLnBrk="0">
              <a:defRPr lang="lt-LT" sz="1600"/>
            </a:lvl5pPr>
            <a:lvl6pPr latinLnBrk="0">
              <a:defRPr lang="lt-LT" sz="1600"/>
            </a:lvl6pPr>
            <a:lvl7pPr latinLnBrk="0">
              <a:defRPr lang="lt-LT" sz="1600"/>
            </a:lvl7pPr>
            <a:lvl8pPr latinLnBrk="0">
              <a:defRPr lang="lt-LT" sz="1600"/>
            </a:lvl8pPr>
            <a:lvl9pPr latinLnBrk="0">
              <a:defRPr lang="lt-LT" sz="1600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lt-LT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lt-LT" sz="2000" b="1"/>
            </a:lvl2pPr>
            <a:lvl3pPr marL="914400" indent="0" latinLnBrk="0">
              <a:buNone/>
              <a:defRPr lang="lt-LT" sz="1800" b="1"/>
            </a:lvl3pPr>
            <a:lvl4pPr marL="1371600" indent="0" latinLnBrk="0">
              <a:buNone/>
              <a:defRPr lang="lt-LT" sz="1600" b="1"/>
            </a:lvl4pPr>
            <a:lvl5pPr marL="1828800" indent="0" latinLnBrk="0">
              <a:buNone/>
              <a:defRPr lang="lt-LT" sz="1600" b="1"/>
            </a:lvl5pPr>
            <a:lvl6pPr marL="2286000" indent="0" latinLnBrk="0">
              <a:buNone/>
              <a:defRPr lang="lt-LT" sz="1600" b="1"/>
            </a:lvl6pPr>
            <a:lvl7pPr marL="2743200" indent="0" latinLnBrk="0">
              <a:buNone/>
              <a:defRPr lang="lt-LT" sz="1600" b="1"/>
            </a:lvl7pPr>
            <a:lvl8pPr marL="3200400" indent="0" latinLnBrk="0">
              <a:buNone/>
              <a:defRPr lang="lt-LT" sz="1600" b="1"/>
            </a:lvl8pPr>
            <a:lvl9pPr marL="3657600" indent="0" latinLnBrk="0">
              <a:buNone/>
              <a:defRPr lang="lt-LT" sz="1600" b="1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lt-LT" sz="2400"/>
            </a:lvl1pPr>
            <a:lvl2pPr latinLnBrk="0">
              <a:defRPr lang="lt-LT" sz="2000"/>
            </a:lvl2pPr>
            <a:lvl3pPr latinLnBrk="0">
              <a:defRPr lang="lt-LT" sz="1800"/>
            </a:lvl3pPr>
            <a:lvl4pPr latinLnBrk="0">
              <a:defRPr lang="lt-LT" sz="1600"/>
            </a:lvl4pPr>
            <a:lvl5pPr latinLnBrk="0">
              <a:defRPr lang="lt-LT" sz="1600"/>
            </a:lvl5pPr>
            <a:lvl6pPr latinLnBrk="0">
              <a:defRPr lang="lt-LT" sz="1600"/>
            </a:lvl6pPr>
            <a:lvl7pPr latinLnBrk="0">
              <a:defRPr lang="lt-LT" sz="1600"/>
            </a:lvl7pPr>
            <a:lvl8pPr latinLnBrk="0">
              <a:defRPr lang="lt-LT" sz="1600"/>
            </a:lvl8pPr>
            <a:lvl9pPr latinLnBrk="0">
              <a:defRPr lang="lt-LT" sz="1600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lt-LT"/>
              <a:t>2016-05-20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lt-LT"/>
              <a:t>2016-05-20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lt-LT"/>
              <a:t>2016-05-20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lt-LT" sz="3600"/>
            </a:lvl1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lt-LT" sz="2400"/>
            </a:lvl1pPr>
            <a:lvl2pPr latinLnBrk="0">
              <a:defRPr lang="lt-LT" sz="2000"/>
            </a:lvl2pPr>
            <a:lvl3pPr latinLnBrk="0">
              <a:defRPr lang="lt-LT" sz="1800"/>
            </a:lvl3pPr>
            <a:lvl4pPr latinLnBrk="0">
              <a:defRPr lang="lt-LT" sz="1600"/>
            </a:lvl4pPr>
            <a:lvl5pPr latinLnBrk="0">
              <a:defRPr lang="lt-LT" sz="1600"/>
            </a:lvl5pPr>
            <a:lvl6pPr latinLnBrk="0">
              <a:defRPr lang="lt-LT" sz="2000"/>
            </a:lvl6pPr>
            <a:lvl7pPr latinLnBrk="0">
              <a:defRPr lang="lt-LT" sz="2000"/>
            </a:lvl7pPr>
            <a:lvl8pPr latinLnBrk="0">
              <a:defRPr lang="lt-LT" sz="2000"/>
            </a:lvl8pPr>
            <a:lvl9pPr latinLnBrk="0">
              <a:defRPr lang="lt-LT" sz="2000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lt-LT" sz="1800"/>
            </a:lvl1pPr>
            <a:lvl2pPr marL="457200" indent="0" latinLnBrk="0">
              <a:buNone/>
              <a:defRPr lang="lt-LT" sz="1400"/>
            </a:lvl2pPr>
            <a:lvl3pPr marL="914400" indent="0" latinLnBrk="0">
              <a:buNone/>
              <a:defRPr lang="lt-LT" sz="1200"/>
            </a:lvl3pPr>
            <a:lvl4pPr marL="1371600" indent="0" latinLnBrk="0">
              <a:buNone/>
              <a:defRPr lang="lt-LT" sz="1000"/>
            </a:lvl4pPr>
            <a:lvl5pPr marL="1828800" indent="0" latinLnBrk="0">
              <a:buNone/>
              <a:defRPr lang="lt-LT" sz="1000"/>
            </a:lvl5pPr>
            <a:lvl6pPr marL="2286000" indent="0" latinLnBrk="0">
              <a:buNone/>
              <a:defRPr lang="lt-LT" sz="1000"/>
            </a:lvl6pPr>
            <a:lvl7pPr marL="2743200" indent="0" latinLnBrk="0">
              <a:buNone/>
              <a:defRPr lang="lt-LT" sz="1000"/>
            </a:lvl7pPr>
            <a:lvl8pPr marL="3200400" indent="0" latinLnBrk="0">
              <a:buNone/>
              <a:defRPr lang="lt-LT" sz="1000"/>
            </a:lvl8pPr>
            <a:lvl9pPr marL="3657600" indent="0" latinLnBrk="0">
              <a:buNone/>
              <a:defRPr lang="lt-LT" sz="1000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lt-LT"/>
              <a:t>2016-05-20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lt-LT" sz="3600"/>
            </a:lvl1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paveikslėlio vietos rezervavimo ženklas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lt-LT" sz="2400"/>
            </a:lvl1pPr>
            <a:lvl2pPr marL="457200" indent="0" latinLnBrk="0">
              <a:buNone/>
              <a:defRPr lang="lt-LT" sz="2800"/>
            </a:lvl2pPr>
            <a:lvl3pPr marL="914400" indent="0" latinLnBrk="0">
              <a:buNone/>
              <a:defRPr lang="lt-LT" sz="2400"/>
            </a:lvl3pPr>
            <a:lvl4pPr marL="1371600" indent="0" latinLnBrk="0">
              <a:buNone/>
              <a:defRPr lang="lt-LT" sz="2000"/>
            </a:lvl4pPr>
            <a:lvl5pPr marL="1828800" indent="0" latinLnBrk="0">
              <a:buNone/>
              <a:defRPr lang="lt-LT" sz="2000"/>
            </a:lvl5pPr>
            <a:lvl6pPr marL="2286000" indent="0" latinLnBrk="0">
              <a:buNone/>
              <a:defRPr lang="lt-LT" sz="2000"/>
            </a:lvl6pPr>
            <a:lvl7pPr marL="2743200" indent="0" latinLnBrk="0">
              <a:buNone/>
              <a:defRPr lang="lt-LT" sz="2000"/>
            </a:lvl7pPr>
            <a:lvl8pPr marL="3200400" indent="0" latinLnBrk="0">
              <a:buNone/>
              <a:defRPr lang="lt-LT" sz="2000"/>
            </a:lvl8pPr>
            <a:lvl9pPr marL="3657600" indent="0" latinLnBrk="0">
              <a:buNone/>
              <a:defRPr lang="lt-LT" sz="2000"/>
            </a:lvl9pPr>
          </a:lstStyle>
          <a:p>
            <a:r>
              <a:rPr lang="lt-LT" dirty="0"/>
              <a:t>Spustelėkite piktogramą norėdami įtraukti paveikslėlį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lt-LT" sz="1800"/>
            </a:lvl1pPr>
            <a:lvl2pPr marL="457200" indent="0" latinLnBrk="0">
              <a:buNone/>
              <a:defRPr lang="lt-LT" sz="1400"/>
            </a:lvl2pPr>
            <a:lvl3pPr marL="914400" indent="0" latinLnBrk="0">
              <a:buNone/>
              <a:defRPr lang="lt-LT" sz="1200"/>
            </a:lvl3pPr>
            <a:lvl4pPr marL="1371600" indent="0" latinLnBrk="0">
              <a:buNone/>
              <a:defRPr lang="lt-LT" sz="1000"/>
            </a:lvl4pPr>
            <a:lvl5pPr marL="1828800" indent="0" latinLnBrk="0">
              <a:buNone/>
              <a:defRPr lang="lt-LT" sz="1000"/>
            </a:lvl5pPr>
            <a:lvl6pPr marL="2286000" indent="0" latinLnBrk="0">
              <a:buNone/>
              <a:defRPr lang="lt-LT" sz="1000"/>
            </a:lvl6pPr>
            <a:lvl7pPr marL="2743200" indent="0" latinLnBrk="0">
              <a:buNone/>
              <a:defRPr lang="lt-LT" sz="1000"/>
            </a:lvl7pPr>
            <a:lvl8pPr marL="3200400" indent="0" latinLnBrk="0">
              <a:buNone/>
              <a:defRPr lang="lt-LT" sz="1000"/>
            </a:lvl8pPr>
            <a:lvl9pPr marL="3657600" indent="0" latinLnBrk="0">
              <a:buNone/>
              <a:defRPr lang="lt-LT" sz="1000"/>
            </a:lvl9pPr>
          </a:lstStyle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lt-LT"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lt-LT"/>
              <a:pPr/>
              <a:t>2016-05-20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lt-LT" sz="800">
                <a:solidFill>
                  <a:schemeClr val="tx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lt-LT"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lt-LT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lt-LT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lt-LT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lt-LT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lt-LT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lt-LT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lt-LT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lt-LT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lt-LT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ibAdUwnl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Karjeros sėkmės formulė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Sėkmės padedant vaikams pasirinkti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347" r="20347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>
                <a:solidFill>
                  <a:srgbClr val="641F39"/>
                </a:solidFill>
              </a:rPr>
              <a:t>Dalia </a:t>
            </a:r>
            <a:r>
              <a:rPr lang="lt-LT" dirty="0" err="1">
                <a:solidFill>
                  <a:srgbClr val="641F39"/>
                </a:solidFill>
              </a:rPr>
              <a:t>Kukenienė</a:t>
            </a:r>
            <a:r>
              <a:rPr lang="lt-LT" dirty="0">
                <a:solidFill>
                  <a:srgbClr val="641F39"/>
                </a:solidFill>
              </a:rPr>
              <a:t>  tel. 868773735</a:t>
            </a:r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3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lt-LT" b="1" i="1" dirty="0">
                <a:solidFill>
                  <a:srgbClr val="C44475"/>
                </a:solidFill>
                <a:latin typeface="Cambria" charset="0"/>
              </a:rPr>
              <a:t>Karjera – tai visą gyvenimą trunkanti asmens darbo ir mokymosi patirčių seka.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Karjera kaip profesinė veikla;</a:t>
            </a:r>
          </a:p>
          <a:p>
            <a:r>
              <a:rPr lang="lt-LT" dirty="0">
                <a:solidFill>
                  <a:srgbClr val="4A4A4A"/>
                </a:solidFill>
                <a:latin typeface="Arial" charset="0"/>
              </a:rPr>
              <a:t> </a:t>
            </a:r>
            <a:r>
              <a:rPr lang="lt-LT" dirty="0">
                <a:solidFill>
                  <a:srgbClr val="C44475"/>
                </a:solidFill>
                <a:latin typeface="Arial" charset="0"/>
              </a:rPr>
              <a:t>Karjera kaip aukštos pareigos organizacijoje; </a:t>
            </a:r>
          </a:p>
          <a:p>
            <a:r>
              <a:rPr lang="lt-LT">
                <a:solidFill>
                  <a:srgbClr val="4A4A4A"/>
                </a:solidFill>
                <a:latin typeface="Arial" charset="0"/>
              </a:rPr>
              <a:t> </a:t>
            </a:r>
            <a:r>
              <a:rPr lang="lt-LT" dirty="0">
                <a:solidFill>
                  <a:srgbClr val="C44475"/>
                </a:solidFill>
                <a:latin typeface="Arial" charset="0"/>
              </a:rPr>
              <a:t>Karjera kaip visą gyvenimą trunkantis mokymosi ir darbo kelias; </a:t>
            </a:r>
          </a:p>
          <a:p>
            <a:r>
              <a:rPr lang="lt-LT" dirty="0">
                <a:solidFill>
                  <a:srgbClr val="4A4A4A"/>
                </a:solidFill>
                <a:latin typeface="Arial" charset="0"/>
              </a:rPr>
              <a:t> </a:t>
            </a:r>
            <a:r>
              <a:rPr lang="lt-LT" dirty="0">
                <a:solidFill>
                  <a:srgbClr val="C44475"/>
                </a:solidFill>
                <a:latin typeface="Arial" charset="0"/>
              </a:rPr>
              <a:t>Karjera kaip viso gyvenimo darbas, mokymasis ir laisvalaikis.</a:t>
            </a:r>
          </a:p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Karjerai įtaką daro sugebėjimas konstruktyviai mąstyti, savęs pažinimas, pasitikėjimas savimi, optimizmas, išsilavinimas ir gebėjimai.</a:t>
            </a:r>
            <a:r>
              <a:rPr lang="lt-LT" dirty="0">
                <a:solidFill>
                  <a:srgbClr val="4A4A4A"/>
                </a:solidFill>
                <a:latin typeface="Arial" charset="0"/>
              </a:rPr>
              <a:t> 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85" y="4856968"/>
            <a:ext cx="4252722" cy="25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Laiko valdymas ar planavimas?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>
                <a:solidFill>
                  <a:srgbClr val="C44475"/>
                </a:solidFill>
                <a:latin typeface="Times New Roman" charset="0"/>
              </a:rPr>
              <a:t>1 para = 24val.= 1440 minutės = 86400 sekundės</a:t>
            </a:r>
          </a:p>
          <a:p>
            <a:r>
              <a:rPr lang="lt-LT" dirty="0">
                <a:solidFill>
                  <a:srgbClr val="C44475"/>
                </a:solidFill>
                <a:latin typeface="Times New Roman" charset="0"/>
              </a:rPr>
              <a:t>Kiekvienas turime tą pačią 24 valandų parą. </a:t>
            </a:r>
          </a:p>
          <a:p>
            <a:r>
              <a:rPr lang="lt-LT" dirty="0">
                <a:solidFill>
                  <a:srgbClr val="C44475"/>
                </a:solidFill>
                <a:latin typeface="Times New Roman" charset="0"/>
              </a:rPr>
              <a:t>Kiekvienas su savo laiku elgiamės taip, kaip mums atrodo tinkamiausia. </a:t>
            </a:r>
          </a:p>
          <a:p>
            <a:endParaRPr lang="lt-L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>
                <a:solidFill>
                  <a:srgbClr val="C44475"/>
                </a:solidFill>
              </a:rPr>
              <a:t>Mokėdami planuoti laiką galime efektyviausiai išnaudoti tas pačias 24 val.</a:t>
            </a:r>
          </a:p>
          <a:p>
            <a:r>
              <a:rPr lang="lt-LT" dirty="0"/>
              <a:t> </a:t>
            </a:r>
            <a:r>
              <a:rPr lang="lt-LT" dirty="0">
                <a:solidFill>
                  <a:srgbClr val="C44475"/>
                </a:solidFill>
              </a:rPr>
              <a:t>Judėdami be krypties paskęsite kasdieninių darbų sraute</a:t>
            </a:r>
          </a:p>
          <a:p>
            <a:r>
              <a:rPr lang="lt-LT" dirty="0">
                <a:solidFill>
                  <a:srgbClr val="C44475"/>
                </a:solidFill>
              </a:rPr>
              <a:t>Turėdami aiškius ilgalaikius tikslus žinosite ko norite.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36" y="4814888"/>
            <a:ext cx="4903977" cy="166856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638" y="0"/>
            <a:ext cx="21050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Mokymosi ir karjeros sprendimai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lt-LT" sz="3600" dirty="0">
                <a:solidFill>
                  <a:srgbClr val="C44475"/>
                </a:solidFill>
                <a:latin typeface="Arial" charset="0"/>
              </a:rPr>
              <a:t>Karjeros valdymas apima: </a:t>
            </a:r>
            <a:r>
              <a:rPr lang="lt-LT" b="1" dirty="0">
                <a:solidFill>
                  <a:srgbClr val="4A4A4A"/>
                </a:solidFill>
                <a:latin typeface="Arial" charset="0"/>
              </a:rPr>
              <a:t/>
            </a:r>
            <a:br>
              <a:rPr lang="lt-LT" b="1" dirty="0">
                <a:solidFill>
                  <a:srgbClr val="4A4A4A"/>
                </a:solidFill>
                <a:latin typeface="Arial" charset="0"/>
              </a:rPr>
            </a:br>
            <a:r>
              <a:rPr lang="lt-LT" sz="3600" dirty="0">
                <a:solidFill>
                  <a:srgbClr val="C44475"/>
                </a:solidFill>
                <a:latin typeface="Arial" charset="0"/>
              </a:rPr>
              <a:t>• Savęs pažinimą; </a:t>
            </a:r>
            <a:r>
              <a:rPr lang="lt-LT" b="1" dirty="0">
                <a:solidFill>
                  <a:srgbClr val="4A4A4A"/>
                </a:solidFill>
                <a:latin typeface="Arial" charset="0"/>
              </a:rPr>
              <a:t/>
            </a:r>
            <a:br>
              <a:rPr lang="lt-LT" b="1" dirty="0">
                <a:solidFill>
                  <a:srgbClr val="4A4A4A"/>
                </a:solidFill>
                <a:latin typeface="Arial" charset="0"/>
              </a:rPr>
            </a:br>
            <a:r>
              <a:rPr lang="lt-LT" sz="3600" dirty="0">
                <a:solidFill>
                  <a:srgbClr val="C44475"/>
                </a:solidFill>
                <a:latin typeface="Arial" charset="0"/>
              </a:rPr>
              <a:t>• Galimybių tyrinėjimą; </a:t>
            </a:r>
            <a:r>
              <a:rPr lang="lt-LT" b="1" dirty="0">
                <a:solidFill>
                  <a:srgbClr val="4A4A4A"/>
                </a:solidFill>
                <a:latin typeface="Arial" charset="0"/>
              </a:rPr>
              <a:t/>
            </a:r>
            <a:br>
              <a:rPr lang="lt-LT" b="1" dirty="0">
                <a:solidFill>
                  <a:srgbClr val="4A4A4A"/>
                </a:solidFill>
                <a:latin typeface="Arial" charset="0"/>
              </a:rPr>
            </a:br>
            <a:r>
              <a:rPr lang="lt-LT" sz="3600" dirty="0">
                <a:solidFill>
                  <a:srgbClr val="C44475"/>
                </a:solidFill>
                <a:latin typeface="Arial" charset="0"/>
              </a:rPr>
              <a:t>• Karjeros planavimą; </a:t>
            </a:r>
            <a:r>
              <a:rPr lang="lt-LT" b="1" dirty="0">
                <a:solidFill>
                  <a:srgbClr val="4A4A4A"/>
                </a:solidFill>
                <a:latin typeface="Arial" charset="0"/>
              </a:rPr>
              <a:t/>
            </a:r>
            <a:br>
              <a:rPr lang="lt-LT" b="1" dirty="0">
                <a:solidFill>
                  <a:srgbClr val="4A4A4A"/>
                </a:solidFill>
                <a:latin typeface="Arial" charset="0"/>
              </a:rPr>
            </a:br>
            <a:r>
              <a:rPr lang="lt-LT" sz="3600" dirty="0">
                <a:solidFill>
                  <a:srgbClr val="C44475"/>
                </a:solidFill>
                <a:latin typeface="Arial" charset="0"/>
              </a:rPr>
              <a:t>•  Karjeros įgyvendinimą.</a:t>
            </a:r>
          </a:p>
          <a:p>
            <a:pPr marL="0" indent="0">
              <a:buNone/>
            </a:pPr>
            <a:r>
              <a:rPr lang="lt-LT" sz="3600" dirty="0">
                <a:solidFill>
                  <a:srgbClr val="C44475"/>
                </a:solidFill>
                <a:latin typeface="Arial" charset="0"/>
                <a:hlinkClick r:id="rId3"/>
              </a:rPr>
              <a:t>https://www.youtube.com/watch?v=c2ibAdUwnlY</a:t>
            </a:r>
            <a:endParaRPr lang="lt-LT" sz="3600" dirty="0">
              <a:solidFill>
                <a:srgbClr val="C44475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lt-LT" sz="3600" dirty="0">
                <a:solidFill>
                  <a:srgbClr val="C44475"/>
                </a:solidFill>
                <a:latin typeface="Arial" charset="0"/>
              </a:rPr>
              <a:t>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82159" y="1905000"/>
            <a:ext cx="5524029" cy="3707239"/>
          </a:xfrm>
        </p:spPr>
      </p:pic>
    </p:spTree>
    <p:extLst>
      <p:ext uri="{BB962C8B-B14F-4D97-AF65-F5344CB8AC3E}">
        <p14:creationId xmlns:p14="http://schemas.microsoft.com/office/powerpoint/2010/main" val="33052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Sėkmingos karjeros prielaidos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>
                <a:solidFill>
                  <a:srgbClr val="C44475"/>
                </a:solidFill>
              </a:rPr>
              <a:t>Tinkamas auklėjimas</a:t>
            </a:r>
          </a:p>
          <a:p>
            <a:r>
              <a:rPr lang="lt-LT" dirty="0">
                <a:solidFill>
                  <a:srgbClr val="C44475"/>
                </a:solidFill>
              </a:rPr>
              <a:t>Išsilavinimas</a:t>
            </a:r>
          </a:p>
          <a:p>
            <a:r>
              <a:rPr lang="lt-LT" dirty="0">
                <a:solidFill>
                  <a:srgbClr val="C44475"/>
                </a:solidFill>
              </a:rPr>
              <a:t>Patirtis 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>
                <a:solidFill>
                  <a:srgbClr val="C44475"/>
                </a:solidFill>
              </a:rPr>
              <a:t>Koks aš esu?</a:t>
            </a:r>
          </a:p>
          <a:p>
            <a:r>
              <a:rPr lang="lt-LT" dirty="0">
                <a:solidFill>
                  <a:srgbClr val="C44475"/>
                </a:solidFill>
              </a:rPr>
              <a:t>Koks noriu būti?</a:t>
            </a:r>
          </a:p>
          <a:p>
            <a:r>
              <a:rPr lang="lt-LT" dirty="0">
                <a:solidFill>
                  <a:srgbClr val="C44475"/>
                </a:solidFill>
              </a:rPr>
              <a:t>Ką aš žinau, moku, galiu?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222" y="3872460"/>
            <a:ext cx="2743200" cy="2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Savęs priėmimas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Kaip gi atpažinti, ar mylime save?</a:t>
            </a:r>
          </a:p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Pratimas.</a:t>
            </a:r>
          </a:p>
          <a:p>
            <a:pPr algn="just"/>
            <a:r>
              <a:rPr lang="lt-LT" dirty="0">
                <a:solidFill>
                  <a:srgbClr val="C44475"/>
                </a:solidFill>
                <a:latin typeface="Arial" charset="0"/>
              </a:rPr>
              <a:t>Pažymėkite, su kuriais teiginiais sutampa jūsų nuomonė.</a:t>
            </a:r>
          </a:p>
          <a:p>
            <a:pPr algn="just"/>
            <a:endParaRPr lang="lt-LT" dirty="0">
              <a:solidFill>
                <a:srgbClr val="C44475"/>
              </a:solidFill>
              <a:latin typeface="Arial" charset="0"/>
            </a:endParaRPr>
          </a:p>
          <a:p>
            <a:pPr algn="just"/>
            <a:endParaRPr lang="lt-LT" dirty="0">
              <a:solidFill>
                <a:srgbClr val="C44475"/>
              </a:solidFill>
              <a:latin typeface="Arial" charset="0"/>
            </a:endParaRPr>
          </a:p>
          <a:p>
            <a:pPr algn="just"/>
            <a:r>
              <a:rPr lang="lt-LT" dirty="0">
                <a:solidFill>
                  <a:srgbClr val="555555"/>
                </a:solidFill>
                <a:latin typeface="Arial" charset="0"/>
              </a:rPr>
              <a:t> </a:t>
            </a:r>
            <a:r>
              <a:rPr lang="lt-LT" dirty="0">
                <a:solidFill>
                  <a:srgbClr val="C44475"/>
                </a:solidFill>
                <a:latin typeface="Arial" charset="0"/>
              </a:rPr>
              <a:t>Priimki save tokį, koks esi.Tai nereiškia, jog nereikia stengtis ir tobulėti, tačiau tai reikia daryti atsipalaidavus nuo savikritikos. Tiesiog mylėk save.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Dažnai esu savimi nepatenkintas.</a:t>
            </a:r>
          </a:p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Matau savyje daug trūkumų.</a:t>
            </a:r>
          </a:p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Esu netobulas, kad man pavyktų.</a:t>
            </a:r>
          </a:p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Nepriimu savęs tokio, koks esu.</a:t>
            </a:r>
          </a:p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Dažnai mintyse kritikuoju savo elgesį.</a:t>
            </a:r>
          </a:p>
          <a:p>
            <a:r>
              <a:rPr lang="lt-LT" dirty="0">
                <a:solidFill>
                  <a:srgbClr val="C44475"/>
                </a:solidFill>
                <a:latin typeface="Arial" charset="0"/>
              </a:rPr>
              <a:t>Kiti yra žymiai gabesni už mane.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456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C44475"/>
                </a:solidFill>
                <a:latin typeface="Tahoma" charset="0"/>
              </a:rPr>
              <a:t>SAVĘS PRIĖMIMAS / “PAMILIMAS” - tai galėjimas SAU pasakyti: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lt-LT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“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A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š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 esu vertingas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”</a:t>
            </a:r>
          </a:p>
          <a:p>
            <a:pPr marL="0" indent="0">
              <a:buNone/>
            </a:pPr>
            <a:endParaRPr lang="lt-LT" sz="2800" dirty="0">
              <a:solidFill>
                <a:srgbClr val="C44475"/>
              </a:solidFill>
              <a:latin typeface="Tahoma" charset="0"/>
            </a:endParaRPr>
          </a:p>
          <a:p>
            <a:pPr marL="0" indent="0">
              <a:buNone/>
            </a:pP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   “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A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š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 galiu daug pasiekti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”</a:t>
            </a:r>
          </a:p>
          <a:p>
            <a:pPr marL="0" indent="0">
              <a:buNone/>
            </a:pPr>
            <a:endParaRPr lang="lt-LT" sz="2800" dirty="0">
              <a:solidFill>
                <a:srgbClr val="C44475"/>
              </a:solidFill>
              <a:latin typeface="Tahoma" charset="0"/>
            </a:endParaRPr>
          </a:p>
          <a:p>
            <a:pPr marL="0" indent="0">
              <a:buNone/>
            </a:pP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   “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A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š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 galiu b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ū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ti geriausias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”</a:t>
            </a:r>
          </a:p>
          <a:p>
            <a:pPr marL="0" indent="0">
              <a:buNone/>
            </a:pPr>
            <a:endParaRPr lang="lt-LT" sz="2800" dirty="0">
              <a:solidFill>
                <a:srgbClr val="C44475"/>
              </a:solidFill>
              <a:latin typeface="Tahoma" charset="0"/>
            </a:endParaRPr>
          </a:p>
          <a:p>
            <a:pPr marL="0" indent="0">
              <a:buNone/>
            </a:pP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  “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A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š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 gerbiu ir myliu save tok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į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, koks a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š</a:t>
            </a:r>
            <a:r>
              <a:rPr lang="lt-LT" sz="2800" dirty="0">
                <a:solidFill>
                  <a:srgbClr val="C44475"/>
                </a:solidFill>
                <a:latin typeface="Calibri" charset="0"/>
              </a:rPr>
              <a:t> esu</a:t>
            </a:r>
            <a:r>
              <a:rPr lang="lt-LT" sz="2800" dirty="0">
                <a:solidFill>
                  <a:srgbClr val="C44475"/>
                </a:solidFill>
                <a:latin typeface="Tahoma" charset="0"/>
              </a:rPr>
              <a:t>”</a:t>
            </a:r>
          </a:p>
          <a:p>
            <a:pPr marL="0" indent="0">
              <a:buNone/>
            </a:pPr>
            <a:r>
              <a:rPr lang="lt-LT" dirty="0">
                <a:solidFill>
                  <a:srgbClr val="000000"/>
                </a:solidFill>
                <a:latin typeface="Tahoma" charset="0"/>
              </a:rPr>
              <a:t> </a:t>
            </a:r>
          </a:p>
          <a:p>
            <a:pPr marL="0" indent="0">
              <a:buNone/>
            </a:pPr>
            <a:r>
              <a:rPr lang="lt-LT" dirty="0">
                <a:solidFill>
                  <a:srgbClr val="FFFFFF"/>
                </a:solidFill>
                <a:latin typeface="Tahoma" charset="0"/>
              </a:rPr>
              <a:t>esu”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sz="3600" dirty="0">
                <a:solidFill>
                  <a:srgbClr val="C44475"/>
                </a:solidFill>
                <a:latin typeface="Tahoma" charset="0"/>
              </a:rPr>
              <a:t>JEI NETIKĖSITE, KAD ESATE VERTINGAS, KAIP TUO PATIKĖS KITI ?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567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lt-LT" dirty="0">
                <a:solidFill>
                  <a:srgbClr val="C44475"/>
                </a:solidFill>
                <a:latin typeface="Arial"/>
              </a:rPr>
              <a:t>Karjeros informacijos bazės kūrimas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lt-LT" dirty="0">
                <a:solidFill>
                  <a:srgbClr val="C44475"/>
                </a:solidFill>
                <a:latin typeface="Cambria" charset="0"/>
              </a:rPr>
              <a:t>Kaupkite informaciją apie skirtingas karjeros galimybes ir darbo vietas. </a:t>
            </a:r>
          </a:p>
          <a:p>
            <a:r>
              <a:rPr lang="lt-LT" dirty="0">
                <a:solidFill>
                  <a:srgbClr val="C44475"/>
                </a:solidFill>
                <a:latin typeface="Cambria" charset="0"/>
              </a:rPr>
              <a:t>Rinkite informaciją apie tai, kokios žinios ir kokie sugebėjimai yra reikalingi siekiant sėkmės  darbo vietoje. </a:t>
            </a:r>
          </a:p>
          <a:p>
            <a:r>
              <a:rPr lang="lt-LT" dirty="0">
                <a:solidFill>
                  <a:srgbClr val="C44475"/>
                </a:solidFill>
                <a:latin typeface="Cambria" charset="0"/>
              </a:rPr>
              <a:t>Išsiaiškinkite, kokios yra svarbiausios darbo užduotys, darbo sąlygos (darbo laikas, darbo aplinka, streso lygis), atlyginimas, galimybės tobulėti bei organizacijos ateities perspektyvos.</a:t>
            </a: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89813" y="1905000"/>
            <a:ext cx="3783380" cy="4619259"/>
          </a:xfrm>
        </p:spPr>
      </p:pic>
    </p:spTree>
    <p:extLst>
      <p:ext uri="{BB962C8B-B14F-4D97-AF65-F5344CB8AC3E}">
        <p14:creationId xmlns:p14="http://schemas.microsoft.com/office/powerpoint/2010/main" val="5176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Karjeros sėkmės formulė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6521" y="1764258"/>
            <a:ext cx="5030879" cy="44127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dirty="0">
                <a:solidFill>
                  <a:srgbClr val="C44475"/>
                </a:solidFill>
                <a:latin typeface="Cambria" charset="0"/>
                <a:sym typeface="Wingdings" charset="0"/>
              </a:rPr>
              <a:t>Domėjimasis savimi </a:t>
            </a:r>
          </a:p>
          <a:p>
            <a:pPr marL="0" indent="0">
              <a:buNone/>
            </a:pPr>
            <a:r>
              <a:rPr lang="lt-LT" dirty="0">
                <a:solidFill>
                  <a:srgbClr val="C44475"/>
                </a:solidFill>
                <a:latin typeface="Cambria" charset="0"/>
                <a:sym typeface="Wingdings" charset="0"/>
              </a:rPr>
              <a:t>Domėjimasis kitais </a:t>
            </a:r>
          </a:p>
          <a:p>
            <a:pPr marL="0" indent="0">
              <a:buNone/>
            </a:pPr>
            <a:r>
              <a:rPr lang="lt-LT" dirty="0">
                <a:solidFill>
                  <a:srgbClr val="C44475"/>
                </a:solidFill>
                <a:latin typeface="Cambria" charset="0"/>
                <a:sym typeface="Wingdings" charset="0"/>
              </a:rPr>
              <a:t>Domėjimasis galimybėmis</a:t>
            </a:r>
          </a:p>
          <a:p>
            <a:pPr marL="0" indent="0">
              <a:buNone/>
            </a:pPr>
            <a:r>
              <a:rPr lang="lt-LT" dirty="0">
                <a:solidFill>
                  <a:srgbClr val="C44475"/>
                </a:solidFill>
                <a:latin typeface="Cambria" charset="0"/>
                <a:sym typeface="Wingdings" charset="0"/>
              </a:rPr>
              <a:t> Domėjimasis informacija, vertinga norimo darbo suradimui</a:t>
            </a:r>
          </a:p>
          <a:p>
            <a:pPr marL="0" indent="0">
              <a:buNone/>
            </a:pPr>
            <a:r>
              <a:rPr lang="lt-LT" dirty="0">
                <a:solidFill>
                  <a:srgbClr val="C44475"/>
                </a:solidFill>
                <a:latin typeface="Cambria" charset="0"/>
                <a:sym typeface="Wingdings" charset="0"/>
              </a:rPr>
              <a:t> Lankstumas </a:t>
            </a:r>
          </a:p>
          <a:p>
            <a:pPr marL="0" indent="0">
              <a:buNone/>
            </a:pPr>
            <a:r>
              <a:rPr lang="lt-LT" dirty="0">
                <a:solidFill>
                  <a:srgbClr val="C44475"/>
                </a:solidFill>
                <a:latin typeface="Cambria" charset="0"/>
                <a:sym typeface="Wingdings" charset="0"/>
              </a:rPr>
              <a:t>Optimizmas </a:t>
            </a:r>
          </a:p>
          <a:p>
            <a:pPr marL="0" indent="0">
              <a:buNone/>
            </a:pPr>
            <a:r>
              <a:rPr lang="lt-LT" dirty="0">
                <a:solidFill>
                  <a:srgbClr val="C44475"/>
                </a:solidFill>
                <a:latin typeface="Times New Roman" charset="0"/>
                <a:sym typeface="Wingdings" charset="0"/>
              </a:rPr>
              <a:t> </a:t>
            </a:r>
            <a:r>
              <a:rPr lang="lt-LT" dirty="0">
                <a:solidFill>
                  <a:srgbClr val="C44475"/>
                </a:solidFill>
                <a:latin typeface="Cambria" charset="0"/>
              </a:rPr>
              <a:t>Siekimas geriausio rezultato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sz="2800" dirty="0">
                <a:solidFill>
                  <a:srgbClr val="C44475"/>
                </a:solidFill>
                <a:latin typeface="Cambria" charset="0"/>
                <a:sym typeface="Wingdings" charset="0"/>
              </a:rPr>
              <a:t>Nepasitikėjimas savimi 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C44475"/>
                </a:solidFill>
                <a:latin typeface="Cambria" charset="0"/>
                <a:sym typeface="Wingdings" charset="0"/>
              </a:rPr>
              <a:t> Bejėgiškumas 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C44475"/>
                </a:solidFill>
                <a:latin typeface="Cambria" charset="0"/>
                <a:sym typeface="Wingdings" charset="0"/>
              </a:rPr>
              <a:t> Kompetencijos stoka 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C44475"/>
                </a:solidFill>
                <a:latin typeface="Cambria" charset="0"/>
                <a:sym typeface="Wingdings" charset="0"/>
              </a:rPr>
              <a:t> Žinių, kaip “parduoti” save, stoka 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C44475"/>
                </a:solidFill>
                <a:latin typeface="Cambria" charset="0"/>
              </a:rPr>
              <a:t>Nekonstruktyvus mąstymas</a:t>
            </a: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058" y="176033"/>
            <a:ext cx="1823667" cy="17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Vyšnios žiedas 16x9">
  <a:themeElements>
    <a:clrScheme name="Vyšnios_žiedas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C2A88A-35BC-4BFD-88A5-D147CC1F38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422EB-74B4-4712-857F-F1A4DC39819F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11DC03-8993-40C8-9D32-00F1769E8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Plačiaekranė</PresentationFormat>
  <Paragraphs>78</Paragraphs>
  <Slides>10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Tahoma</vt:lpstr>
      <vt:lpstr>Times New Roman</vt:lpstr>
      <vt:lpstr>Wingdings</vt:lpstr>
      <vt:lpstr>Vyšnios žiedas 16x9</vt:lpstr>
      <vt:lpstr>Karjeros sėkmės formulė</vt:lpstr>
      <vt:lpstr>Karjera – tai visą gyvenimą trunkanti asmens darbo ir mokymosi patirčių seka.</vt:lpstr>
      <vt:lpstr>Laiko valdymas ar planavimas?</vt:lpstr>
      <vt:lpstr>Mokymosi ir karjeros sprendimai</vt:lpstr>
      <vt:lpstr>Sėkmingos karjeros prielaidos</vt:lpstr>
      <vt:lpstr>Savęs priėmimas</vt:lpstr>
      <vt:lpstr>SAVĘS PRIĖMIMAS / “PAMILIMAS” - tai galėjimas SAU pasakyti:</vt:lpstr>
      <vt:lpstr>Karjeros informacijos bazės kūrimas</vt:lpstr>
      <vt:lpstr>Karjeros sėkmės formulė</vt:lpstr>
      <vt:lpstr>Sėkmės padedant vaikams pasirinkti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Karjeros sėkmės formulė</dc:title>
  <dc:creator/>
  <cp:lastModifiedBy/>
  <cp:revision>3</cp:revision>
  <dcterms:created xsi:type="dcterms:W3CDTF">2013-07-30T20:14:24Z</dcterms:created>
  <dcterms:modified xsi:type="dcterms:W3CDTF">2016-05-20T14:12:17Z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